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3" r:id="rId3"/>
    <p:sldId id="259" r:id="rId4"/>
    <p:sldId id="260" r:id="rId5"/>
    <p:sldId id="261" r:id="rId6"/>
    <p:sldId id="262" r:id="rId7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3" autoAdjust="0"/>
  </p:normalViewPr>
  <p:slideViewPr>
    <p:cSldViewPr>
      <p:cViewPr varScale="1">
        <p:scale>
          <a:sx n="71" d="100"/>
          <a:sy n="71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0DF89FE-5FBA-4EF7-A823-71FE693DD360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4DBCFD0-2131-48C7-AB19-56591F4F8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F20335C-FBC9-4F15-B85C-B68B138ADC0D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9A26CD17-398E-4005-A53F-FEFE871B6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3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6CD17-398E-4005-A53F-FEFE871B687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987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6CD17-398E-4005-A53F-FEFE871B687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98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4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0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32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74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07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37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69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3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48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0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11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2B2BE-19A1-4AE3-81EE-74B962708C2E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6DD4F-43C2-4B5F-9CC6-109B6803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76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28" t="3873" r="2805" b="71652"/>
          <a:stretch/>
        </p:blipFill>
        <p:spPr bwMode="auto">
          <a:xfrm>
            <a:off x="1302327" y="188640"/>
            <a:ext cx="6409971" cy="15121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" y="2325030"/>
            <a:ext cx="1194215" cy="12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It has two pronunciations in French</a:t>
            </a:r>
            <a:endParaRPr lang="en-GB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122" y="2487364"/>
            <a:ext cx="1634226" cy="94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1680" y="2492897"/>
            <a:ext cx="489654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To make </a:t>
            </a:r>
            <a:r>
              <a:rPr lang="en-GB" sz="2000" b="1" u="sng" dirty="0" smtClean="0"/>
              <a:t>the first </a:t>
            </a:r>
            <a:r>
              <a:rPr lang="en-GB" sz="2000" dirty="0" smtClean="0"/>
              <a:t>sound the lips are fully rounded.</a:t>
            </a:r>
          </a:p>
          <a:p>
            <a:r>
              <a:rPr lang="en-GB" sz="2000" dirty="0" smtClean="0"/>
              <a:t>The back of the tongue is midway up in the mouth. It is a back vowel.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933056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first is similar to the word </a:t>
            </a:r>
            <a:r>
              <a:rPr lang="en-GB" sz="2000" b="1" dirty="0" smtClean="0">
                <a:solidFill>
                  <a:srgbClr val="FF0000"/>
                </a:solidFill>
              </a:rPr>
              <a:t>note</a:t>
            </a:r>
            <a:r>
              <a:rPr lang="en-GB" sz="2000" dirty="0" smtClean="0"/>
              <a:t> in English as pronounced in a Scottish accent. It is also similar to the our in English four. It occurs in the following cases.</a:t>
            </a:r>
          </a:p>
          <a:p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/>
              <a:t>When O has a circumflex ô </a:t>
            </a:r>
            <a:r>
              <a:rPr lang="en-GB" sz="2000" dirty="0" err="1" smtClean="0"/>
              <a:t>hôtel</a:t>
            </a:r>
            <a:r>
              <a:rPr lang="en-GB" sz="2000" dirty="0" smtClean="0"/>
              <a:t> (m, hotel), </a:t>
            </a:r>
            <a:r>
              <a:rPr lang="en-GB" sz="2000" dirty="0" err="1" smtClean="0"/>
              <a:t>côte</a:t>
            </a:r>
            <a:r>
              <a:rPr lang="en-GB" sz="2000" dirty="0" smtClean="0"/>
              <a:t> (f coast), </a:t>
            </a:r>
            <a:r>
              <a:rPr lang="en-GB" sz="2000" dirty="0" err="1" smtClean="0"/>
              <a:t>hôpital</a:t>
            </a:r>
            <a:r>
              <a:rPr lang="en-GB" sz="2000" dirty="0" smtClean="0"/>
              <a:t> (hospital).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/>
              <a:t>When O is the final sound of a word (even though it might end with a consonant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 err="1" smtClean="0"/>
              <a:t>Numéro</a:t>
            </a:r>
            <a:r>
              <a:rPr lang="en-GB" sz="2000" dirty="0" smtClean="0"/>
              <a:t> (number); </a:t>
            </a:r>
            <a:r>
              <a:rPr lang="en-GB" sz="2000" dirty="0" err="1" smtClean="0"/>
              <a:t>stylo</a:t>
            </a:r>
            <a:r>
              <a:rPr lang="en-GB" sz="2000" dirty="0" smtClean="0"/>
              <a:t> (pen);  </a:t>
            </a:r>
            <a:r>
              <a:rPr lang="en-GB" sz="2000" dirty="0" err="1" smtClean="0"/>
              <a:t>nos</a:t>
            </a:r>
            <a:r>
              <a:rPr lang="en-GB" sz="2000" dirty="0" smtClean="0"/>
              <a:t> (ours); </a:t>
            </a:r>
            <a:r>
              <a:rPr lang="en-GB" sz="2000" dirty="0" smtClean="0"/>
              <a:t> </a:t>
            </a:r>
            <a:r>
              <a:rPr lang="en-GB" sz="2000" dirty="0" smtClean="0"/>
              <a:t>trop (too much</a:t>
            </a:r>
            <a:r>
              <a:rPr lang="en-GB" sz="2000" dirty="0" smtClean="0"/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/>
              <a:t>The letter combination au has the same o sound as in beaux(beautiful), au (to) eau = water</a:t>
            </a:r>
            <a:endParaRPr lang="en-GB" sz="2000" dirty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endParaRPr lang="en-GB" dirty="0"/>
          </a:p>
          <a:p>
            <a:r>
              <a:rPr lang="en-GB" dirty="0" smtClean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71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5649491"/>
          </a:xfrm>
        </p:spPr>
        <p:txBody>
          <a:bodyPr/>
          <a:lstStyle/>
          <a:p>
            <a:r>
              <a:rPr lang="en-GB" dirty="0" smtClean="0"/>
              <a:t>When o is followed by a [z] sound. This is made by s sandwiched between two vowels rose(rose), </a:t>
            </a:r>
            <a:r>
              <a:rPr lang="en-GB" dirty="0" err="1" smtClean="0"/>
              <a:t>reposer</a:t>
            </a:r>
            <a:r>
              <a:rPr lang="en-GB" dirty="0" smtClean="0"/>
              <a:t>(to rest), chose (thing).</a:t>
            </a:r>
          </a:p>
          <a:p>
            <a:endParaRPr lang="en-GB" dirty="0"/>
          </a:p>
          <a:p>
            <a:pPr lvl="2"/>
            <a:r>
              <a:rPr lang="en-GB" sz="3200" dirty="0" smtClean="0"/>
              <a:t>A circumflex over the letter 		generally indicates that 		a letter (usually s) has been lost over time.</a:t>
            </a:r>
          </a:p>
          <a:p>
            <a:pPr lvl="2"/>
            <a:r>
              <a:rPr lang="en-GB" sz="3200" dirty="0" smtClean="0"/>
              <a:t>The letter combination au has the same sound of [o] as in beaux (beautiful), au(to) and eau (water).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" t="58653" r="87724" b="25000"/>
          <a:stretch/>
        </p:blipFill>
        <p:spPr bwMode="auto">
          <a:xfrm>
            <a:off x="395536" y="2348880"/>
            <a:ext cx="762000" cy="1371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082" y="2348880"/>
            <a:ext cx="876586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71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53" t="17356" r="71894" b="60561"/>
          <a:stretch/>
        </p:blipFill>
        <p:spPr bwMode="auto">
          <a:xfrm>
            <a:off x="539552" y="476672"/>
            <a:ext cx="1173832" cy="1399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672"/>
            <a:ext cx="18049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03004" y="164723"/>
            <a:ext cx="47308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To make </a:t>
            </a:r>
            <a:r>
              <a:rPr lang="en-GB" sz="3200" b="1" u="sng" dirty="0" smtClean="0"/>
              <a:t>the second </a:t>
            </a:r>
            <a:r>
              <a:rPr lang="en-GB" sz="3200" dirty="0" smtClean="0"/>
              <a:t>sound: The lips are rounded. The back of the tongue is just below midway in the mouth, lower down than for [o]. It is a back vowel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211711"/>
            <a:ext cx="85737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It has a shorter sound than [o] as in English pot, and tends to occur in </a:t>
            </a:r>
            <a:r>
              <a:rPr lang="en-GB" sz="3200" b="1" dirty="0" smtClean="0">
                <a:solidFill>
                  <a:srgbClr val="FF0000"/>
                </a:solidFill>
              </a:rPr>
              <a:t>closed syllables </a:t>
            </a:r>
            <a:r>
              <a:rPr lang="en-GB" sz="3200" dirty="0" smtClean="0"/>
              <a:t>that end in the sounds </a:t>
            </a:r>
            <a:r>
              <a:rPr lang="en-GB" sz="3200" b="1" dirty="0" smtClean="0">
                <a:solidFill>
                  <a:srgbClr val="FF0000"/>
                </a:solidFill>
              </a:rPr>
              <a:t>[l], [t], [r</a:t>
            </a:r>
            <a:r>
              <a:rPr lang="en-GB" sz="3200" dirty="0" smtClean="0"/>
              <a:t>].</a:t>
            </a:r>
          </a:p>
          <a:p>
            <a:endParaRPr lang="en-GB" sz="2800" dirty="0"/>
          </a:p>
          <a:p>
            <a:r>
              <a:rPr lang="en-GB" sz="3200" dirty="0" err="1" smtClean="0"/>
              <a:t>Bol</a:t>
            </a:r>
            <a:r>
              <a:rPr lang="en-GB" sz="3200" dirty="0" smtClean="0"/>
              <a:t> (m bowl), </a:t>
            </a:r>
            <a:r>
              <a:rPr lang="en-GB" sz="3200" dirty="0" err="1" smtClean="0"/>
              <a:t>Votre</a:t>
            </a:r>
            <a:r>
              <a:rPr lang="en-GB" sz="3200" dirty="0" smtClean="0"/>
              <a:t> (yours), Orange (m orange</a:t>
            </a:r>
            <a:r>
              <a:rPr lang="en-GB" sz="2800" dirty="0" smtClean="0"/>
              <a:t>).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58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632848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587727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THERE IS NO NASALISATION WHEN N  or M IS DOUBLED - Bonne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332656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O&gt;M et O&gt;N the O is nasalised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21975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Summary/</a:t>
            </a:r>
            <a:r>
              <a:rPr lang="en-GB" dirty="0"/>
              <a:t>en </a:t>
            </a:r>
            <a:r>
              <a:rPr lang="en-GB" dirty="0" smtClean="0"/>
              <a:t>résumé(2 sons)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984378"/>
              </p:ext>
            </p:extLst>
          </p:nvPr>
        </p:nvGraphicFramePr>
        <p:xfrm>
          <a:off x="323529" y="1600200"/>
          <a:ext cx="8363271" cy="3408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1821"/>
                <a:gridCol w="1317197"/>
                <a:gridCol w="1536730"/>
                <a:gridCol w="1463552"/>
                <a:gridCol w="1829440"/>
                <a:gridCol w="125453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French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Symbol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in 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French word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Pronunciation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Le mot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Luh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word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ô</a:t>
                      </a:r>
                    </a:p>
                    <a:p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Les </a:t>
                      </a:r>
                      <a:r>
                        <a:rPr lang="en-GB" dirty="0" err="1" smtClean="0"/>
                        <a:t>c</a:t>
                      </a:r>
                      <a:r>
                        <a:rPr lang="en-GB" sz="1800" kern="1200" dirty="0" err="1" smtClean="0">
                          <a:effectLst/>
                        </a:rPr>
                        <a:t>ôtes</a:t>
                      </a:r>
                      <a:endParaRPr lang="en-GB" sz="1800" kern="1200" dirty="0" smtClean="0">
                        <a:effectLst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Ley </a:t>
                      </a:r>
                      <a:r>
                        <a:rPr lang="en-GB" dirty="0" err="1" smtClean="0"/>
                        <a:t>c</a:t>
                      </a:r>
                      <a:r>
                        <a:rPr lang="en-GB" sz="1800" kern="1200" dirty="0" err="1" smtClean="0">
                          <a:effectLst/>
                        </a:rPr>
                        <a:t>ôtes</a:t>
                      </a:r>
                      <a:endParaRPr lang="en-GB" sz="1800" kern="1200" dirty="0" smtClean="0">
                        <a:effectLst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ribs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Aujourd’hui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Oh-</a:t>
                      </a:r>
                      <a:r>
                        <a:rPr lang="en-GB" dirty="0" err="1" smtClean="0"/>
                        <a:t>zhoohr</a:t>
                      </a:r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dwee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today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Aux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chapeaux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Shah-</a:t>
                      </a:r>
                      <a:r>
                        <a:rPr lang="en-GB" dirty="0" err="1" smtClean="0"/>
                        <a:t>poh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Eau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water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Eaux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u="sng" dirty="0" smtClean="0"/>
                        <a:t>o</a:t>
                      </a:r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Eaux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b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âteaux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Bah-</a:t>
                      </a:r>
                      <a:r>
                        <a:rPr lang="en-GB" dirty="0" err="1" smtClean="0"/>
                        <a:t>toh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551723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953071"/>
              </p:ext>
            </p:extLst>
          </p:nvPr>
        </p:nvGraphicFramePr>
        <p:xfrm>
          <a:off x="395536" y="5264455"/>
          <a:ext cx="8280921" cy="15747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2434"/>
                <a:gridCol w="1132434"/>
                <a:gridCol w="1627873"/>
                <a:gridCol w="1344765"/>
                <a:gridCol w="1769427"/>
                <a:gridCol w="1273988"/>
              </a:tblGrid>
              <a:tr h="843266">
                <a:tc>
                  <a:txBody>
                    <a:bodyPr/>
                    <a:lstStyle/>
                    <a:p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ohh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Luh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bol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apple</a:t>
                      </a:r>
                      <a:endParaRPr lang="en-GB" dirty="0"/>
                    </a:p>
                  </a:txBody>
                  <a:tcPr/>
                </a:tc>
              </a:tr>
              <a:tr h="301307">
                <a:tc>
                  <a:txBody>
                    <a:bodyPr/>
                    <a:lstStyle/>
                    <a:p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ohh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votre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votre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apple</a:t>
                      </a:r>
                      <a:endParaRPr lang="en-GB" dirty="0"/>
                    </a:p>
                  </a:txBody>
                  <a:tcPr/>
                </a:tc>
              </a:tr>
              <a:tr h="301307">
                <a:tc>
                  <a:txBody>
                    <a:bodyPr/>
                    <a:lstStyle/>
                    <a:p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ohh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orange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orange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orange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boots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26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OU/OI/OY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095707"/>
              </p:ext>
            </p:extLst>
          </p:nvPr>
        </p:nvGraphicFramePr>
        <p:xfrm>
          <a:off x="107505" y="1556792"/>
          <a:ext cx="8856984" cy="242432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82924"/>
                <a:gridCol w="1336778"/>
                <a:gridCol w="1136787"/>
                <a:gridCol w="1696158"/>
                <a:gridCol w="1978851"/>
                <a:gridCol w="1625486"/>
              </a:tblGrid>
              <a:tr h="890914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French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Symbol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As in English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French word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Pronunciation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Meaning</a:t>
                      </a:r>
                      <a:endParaRPr lang="en-GB" sz="2400" dirty="0"/>
                    </a:p>
                  </a:txBody>
                  <a:tcPr/>
                </a:tc>
              </a:tr>
              <a:tr h="588529"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ou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ooh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y</a:t>
                      </a:r>
                      <a:r>
                        <a:rPr lang="en-GB" sz="2800" u="sng" dirty="0" smtClean="0"/>
                        <a:t>ou</a:t>
                      </a:r>
                      <a:endParaRPr lang="en-GB" sz="28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L’amour</a:t>
                      </a:r>
                      <a:r>
                        <a:rPr lang="en-GB" sz="2800" baseline="0" dirty="0" smtClean="0"/>
                        <a:t>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Lah-moohr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love</a:t>
                      </a:r>
                      <a:endParaRPr lang="en-GB" sz="2800" dirty="0"/>
                    </a:p>
                  </a:txBody>
                  <a:tcPr/>
                </a:tc>
              </a:tr>
              <a:tr h="8968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kern="1200" dirty="0" err="1" smtClean="0">
                          <a:effectLst/>
                        </a:rPr>
                        <a:t>où</a:t>
                      </a:r>
                      <a:endParaRPr lang="en-GB" sz="2800" kern="1200" dirty="0" smtClean="0">
                        <a:effectLst/>
                      </a:endParaRPr>
                    </a:p>
                    <a:p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ooh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y</a:t>
                      </a:r>
                      <a:r>
                        <a:rPr lang="en-GB" sz="2800" u="sng" dirty="0" smtClean="0"/>
                        <a:t>ou</a:t>
                      </a:r>
                      <a:endParaRPr lang="en-GB" sz="28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kern="1200" dirty="0" err="1" smtClean="0">
                          <a:effectLst/>
                        </a:rPr>
                        <a:t>où</a:t>
                      </a:r>
                      <a:endParaRPr lang="en-GB" sz="2800" kern="1200" dirty="0" smtClean="0">
                        <a:effectLst/>
                      </a:endParaRPr>
                    </a:p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ooh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where</a:t>
                      </a:r>
                      <a:endParaRPr lang="en-GB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551723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068579"/>
              </p:ext>
            </p:extLst>
          </p:nvPr>
        </p:nvGraphicFramePr>
        <p:xfrm>
          <a:off x="107505" y="4365103"/>
          <a:ext cx="8928991" cy="204423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80119"/>
                <a:gridCol w="1189963"/>
                <a:gridCol w="1762365"/>
                <a:gridCol w="1296144"/>
                <a:gridCol w="2016224"/>
                <a:gridCol w="1584176"/>
              </a:tblGrid>
              <a:tr h="100791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French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Symbol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As in English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French word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Pronunciation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Meaning</a:t>
                      </a:r>
                      <a:endParaRPr lang="en-GB" sz="2400" dirty="0"/>
                    </a:p>
                  </a:txBody>
                  <a:tcPr/>
                </a:tc>
              </a:tr>
              <a:tr h="360138"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oi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wah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u="sng" dirty="0" smtClean="0"/>
                        <a:t>wa</a:t>
                      </a:r>
                      <a:r>
                        <a:rPr lang="en-GB" sz="2800" dirty="0" smtClean="0"/>
                        <a:t>tch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La </a:t>
                      </a:r>
                      <a:r>
                        <a:rPr lang="en-GB" sz="2800" dirty="0" err="1" smtClean="0"/>
                        <a:t>soie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(</a:t>
                      </a:r>
                      <a:r>
                        <a:rPr lang="en-GB" sz="2800" dirty="0" err="1" smtClean="0"/>
                        <a:t>lah</a:t>
                      </a:r>
                      <a:r>
                        <a:rPr lang="en-GB" sz="2800" dirty="0" smtClean="0"/>
                        <a:t> </a:t>
                      </a:r>
                      <a:r>
                        <a:rPr lang="en-GB" sz="2800" dirty="0" err="1" smtClean="0"/>
                        <a:t>swah</a:t>
                      </a:r>
                      <a:r>
                        <a:rPr lang="en-GB" sz="2800" dirty="0" smtClean="0"/>
                        <a:t>)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silk</a:t>
                      </a:r>
                      <a:endParaRPr lang="en-GB" sz="2800" dirty="0"/>
                    </a:p>
                  </a:txBody>
                  <a:tcPr/>
                </a:tc>
              </a:tr>
              <a:tr h="360138"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oy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wah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u="sng" dirty="0" smtClean="0"/>
                        <a:t>wa</a:t>
                      </a:r>
                      <a:r>
                        <a:rPr lang="en-GB" sz="2800" dirty="0" smtClean="0"/>
                        <a:t>tch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moyen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(mwah-</a:t>
                      </a:r>
                      <a:r>
                        <a:rPr lang="en-GB" sz="2800" dirty="0" err="1" smtClean="0"/>
                        <a:t>yaN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average</a:t>
                      </a:r>
                      <a:endParaRPr lang="en-GB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46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408</Words>
  <Application>Microsoft Office PowerPoint</Application>
  <PresentationFormat>On-screen Show (4:3)</PresentationFormat>
  <Paragraphs>127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Summary/en résumé(2 sons)</vt:lpstr>
      <vt:lpstr>OU/OI/OY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</dc:creator>
  <cp:lastModifiedBy>user</cp:lastModifiedBy>
  <cp:revision>37</cp:revision>
  <cp:lastPrinted>2013-09-24T10:31:12Z</cp:lastPrinted>
  <dcterms:created xsi:type="dcterms:W3CDTF">2013-07-29T09:24:13Z</dcterms:created>
  <dcterms:modified xsi:type="dcterms:W3CDTF">2015-10-18T17:40:42Z</dcterms:modified>
</cp:coreProperties>
</file>